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87" r:id="rId3"/>
    <p:sldId id="264" r:id="rId4"/>
    <p:sldId id="268" r:id="rId5"/>
    <p:sldId id="266" r:id="rId6"/>
    <p:sldId id="267" r:id="rId7"/>
    <p:sldId id="272" r:id="rId8"/>
    <p:sldId id="271" r:id="rId9"/>
    <p:sldId id="288" r:id="rId10"/>
    <p:sldId id="273" r:id="rId11"/>
    <p:sldId id="260" r:id="rId12"/>
    <p:sldId id="289" r:id="rId13"/>
    <p:sldId id="295" r:id="rId14"/>
    <p:sldId id="290" r:id="rId15"/>
    <p:sldId id="275" r:id="rId16"/>
    <p:sldId id="291" r:id="rId17"/>
    <p:sldId id="292" r:id="rId18"/>
    <p:sldId id="293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279" autoAdjust="0"/>
    <p:restoredTop sz="94660"/>
  </p:normalViewPr>
  <p:slideViewPr>
    <p:cSldViewPr>
      <p:cViewPr varScale="1">
        <p:scale>
          <a:sx n="73" d="100"/>
          <a:sy n="73" d="100"/>
        </p:scale>
        <p:origin x="82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38252857-9F02-4DB6-8C9E-3DCA1B5126D9}" type="datetimeFigureOut">
              <a:rPr lang="ar-JO" smtClean="0"/>
              <a:t>20/04/1445</a:t>
            </a:fld>
            <a:endParaRPr lang="ar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2C6FA24-B0B7-4B0E-A6B7-A7954694DB65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72266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6FA24-B0B7-4B0E-A6B7-A7954694DB65}" type="slidenum">
              <a:rPr lang="ar-JO" smtClean="0"/>
              <a:t>8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63478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27A5-44FA-4FEC-A659-DA08E39276BB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6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2C64-B553-4CC0-8912-37CEAF68B06D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B93B-4691-409E-A571-1FB9BB5867D8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E5D9-D56C-4B58-A22F-3718CD418ED6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9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B7427-C000-432E-AA82-2BC7C03F8154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CAB2-B397-407F-8E90-FDE5C179F585}" type="datetime12">
              <a:rPr lang="en-US" smtClean="0"/>
              <a:t>10:27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9608-B87B-44EE-8846-CE9EC5564070}" type="datetime12">
              <a:rPr lang="en-US" smtClean="0"/>
              <a:t>10:27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7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C827-AD29-445F-96A4-C7CA4488B319}" type="datetime12">
              <a:rPr lang="en-US" smtClean="0"/>
              <a:t>10:27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9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F65E-AB28-436A-BB67-E46AF1A8C2E6}" type="datetime12">
              <a:rPr lang="en-US" smtClean="0"/>
              <a:t>10:27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30F3-CD14-409E-950C-8640DD7D1A83}" type="datetime12">
              <a:rPr lang="en-US" smtClean="0"/>
              <a:t>10:27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E519-4DF0-463F-8A58-6E25A3EC3828}" type="datetime12">
              <a:rPr lang="en-US" smtClean="0"/>
              <a:t>10:27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0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0"/>
            <a:ext cx="8458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 smtClean="0"/>
              <a:t>Cytogenetics and genome analysis</a:t>
            </a:r>
            <a:endParaRPr lang="ar-JO" sz="4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A1B7-0524-4AB0-9AF0-9817FB0838FD}" type="datetime12">
              <a:rPr lang="en-US" smtClean="0"/>
              <a:t>10:27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F9F-9A96-49EC-8C77-AAF9A8394526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228600"/>
            <a:ext cx="8686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 smtClean="0"/>
              <a:t>Metacentric</a:t>
            </a:r>
          </a:p>
          <a:p>
            <a:r>
              <a:rPr lang="en-US" sz="3000" b="1" dirty="0" err="1" smtClean="0"/>
              <a:t>Submetacentric</a:t>
            </a:r>
            <a:endParaRPr lang="en-US" sz="3000" b="1" dirty="0" smtClean="0"/>
          </a:p>
          <a:p>
            <a:r>
              <a:rPr lang="en-US" sz="3000" b="1" dirty="0" smtClean="0"/>
              <a:t>Acrocentric</a:t>
            </a:r>
            <a:r>
              <a:rPr lang="en-US" sz="3000" dirty="0" smtClean="0"/>
              <a:t>		satellites </a:t>
            </a:r>
          </a:p>
          <a:p>
            <a:r>
              <a:rPr lang="en-US" sz="3000" b="1" dirty="0" smtClean="0"/>
              <a:t>Telocentric</a:t>
            </a:r>
            <a:r>
              <a:rPr lang="en-US" sz="3000" dirty="0" smtClean="0"/>
              <a:t> </a:t>
            </a:r>
          </a:p>
          <a:p>
            <a:endParaRPr lang="en-US" sz="3000" dirty="0"/>
          </a:p>
          <a:p>
            <a:r>
              <a:rPr lang="en-US" sz="3000" b="1" dirty="0" smtClean="0"/>
              <a:t>Fragile sites</a:t>
            </a:r>
            <a:r>
              <a:rPr lang="en-US" sz="3000" dirty="0" smtClean="0"/>
              <a:t>: nonstaining gaps, prone to genomic insatiability</a:t>
            </a:r>
            <a:endParaRPr lang="en-US" sz="3000" dirty="0"/>
          </a:p>
          <a:p>
            <a:r>
              <a:rPr lang="en-US" sz="3000" dirty="0" smtClean="0"/>
              <a:t>e.g. </a:t>
            </a:r>
            <a:r>
              <a:rPr lang="en-US" sz="3000" dirty="0"/>
              <a:t>F</a:t>
            </a:r>
            <a:r>
              <a:rPr lang="en-US" sz="3000" dirty="0" smtClean="0"/>
              <a:t>ragile X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15872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9876-28CF-4579-A81B-EEC86520AD97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88392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Standard G-banded karyotype is at </a:t>
            </a:r>
            <a:r>
              <a:rPr lang="en-US" sz="3000" dirty="0" smtClean="0">
                <a:solidFill>
                  <a:srgbClr val="0070C0"/>
                </a:solidFill>
              </a:rPr>
              <a:t>400-550</a:t>
            </a:r>
            <a:r>
              <a:rPr lang="en-US" sz="3000" dirty="0" smtClean="0"/>
              <a:t> band resolution, </a:t>
            </a:r>
            <a:r>
              <a:rPr lang="en-US" sz="3000" dirty="0" smtClean="0">
                <a:solidFill>
                  <a:srgbClr val="0070C0"/>
                </a:solidFill>
              </a:rPr>
              <a:t>metaphase</a:t>
            </a:r>
          </a:p>
          <a:p>
            <a:r>
              <a:rPr lang="en-US" sz="3000" dirty="0" smtClean="0"/>
              <a:t>More sensitivity and resolution can be obtained at </a:t>
            </a:r>
            <a:r>
              <a:rPr lang="en-US" sz="3000" dirty="0" smtClean="0">
                <a:solidFill>
                  <a:srgbClr val="0070C0"/>
                </a:solidFill>
              </a:rPr>
              <a:t>850</a:t>
            </a:r>
            <a:r>
              <a:rPr lang="en-US" sz="3000" dirty="0" smtClean="0"/>
              <a:t> band utilizing </a:t>
            </a:r>
            <a:r>
              <a:rPr lang="en-US" sz="3000" dirty="0" err="1" smtClean="0">
                <a:solidFill>
                  <a:srgbClr val="0070C0"/>
                </a:solidFill>
              </a:rPr>
              <a:t>prometaphase</a:t>
            </a:r>
            <a:r>
              <a:rPr lang="en-US" sz="3000" dirty="0" smtClean="0"/>
              <a:t> chromosomes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7363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0338"/>
            <a:ext cx="6153436" cy="6791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48200" y="6538911"/>
            <a:ext cx="1600200" cy="272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8400" y="457200"/>
            <a:ext cx="2895600" cy="37087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F</a:t>
            </a:r>
            <a:r>
              <a:rPr lang="en-US" sz="2500" b="1" dirty="0" smtClean="0"/>
              <a:t>luorescence </a:t>
            </a:r>
            <a:r>
              <a:rPr lang="en-US" sz="2500" b="1" dirty="0" smtClean="0">
                <a:solidFill>
                  <a:srgbClr val="FF0000"/>
                </a:solidFill>
              </a:rPr>
              <a:t>i</a:t>
            </a:r>
            <a:r>
              <a:rPr lang="en-US" sz="2500" b="1" dirty="0" smtClean="0"/>
              <a:t>n </a:t>
            </a:r>
            <a:r>
              <a:rPr lang="en-US" sz="2500" b="1" dirty="0" smtClean="0">
                <a:solidFill>
                  <a:srgbClr val="FF0000"/>
                </a:solidFill>
              </a:rPr>
              <a:t>s</a:t>
            </a:r>
            <a:r>
              <a:rPr lang="en-US" sz="2500" b="1" dirty="0" smtClean="0"/>
              <a:t>itu </a:t>
            </a:r>
            <a:r>
              <a:rPr lang="en-US" sz="2500" b="1" dirty="0" smtClean="0">
                <a:solidFill>
                  <a:srgbClr val="FF0000"/>
                </a:solidFill>
              </a:rPr>
              <a:t>h</a:t>
            </a:r>
            <a:r>
              <a:rPr lang="en-US" sz="2500" b="1" dirty="0" smtClean="0"/>
              <a:t>ybridization (</a:t>
            </a:r>
            <a:r>
              <a:rPr lang="en-US" sz="2500" b="1" dirty="0" smtClean="0">
                <a:solidFill>
                  <a:srgbClr val="FF0000"/>
                </a:solidFill>
              </a:rPr>
              <a:t>FISH</a:t>
            </a:r>
            <a:r>
              <a:rPr lang="en-US" sz="2500" b="1" dirty="0" smtClean="0"/>
              <a:t>)</a:t>
            </a:r>
          </a:p>
          <a:p>
            <a:endParaRPr lang="en-US" sz="2500" b="1" dirty="0"/>
          </a:p>
          <a:p>
            <a:r>
              <a:rPr lang="en-US" sz="2000" dirty="0"/>
              <a:t>D</a:t>
            </a:r>
            <a:r>
              <a:rPr lang="en-US" sz="2000" dirty="0" smtClean="0"/>
              <a:t>oes </a:t>
            </a:r>
            <a:r>
              <a:rPr lang="en-US" sz="2000" dirty="0"/>
              <a:t>not allow for efficient analysis of </a:t>
            </a:r>
            <a:r>
              <a:rPr lang="en-US" sz="2000" dirty="0" smtClean="0"/>
              <a:t>the entire genome</a:t>
            </a:r>
          </a:p>
          <a:p>
            <a:r>
              <a:rPr lang="en-US" sz="2000" dirty="0" smtClean="0"/>
              <a:t>&gt;&gt; its </a:t>
            </a:r>
            <a:r>
              <a:rPr lang="en-US" sz="2000" dirty="0"/>
              <a:t>use is limited by the need </a:t>
            </a:r>
            <a:r>
              <a:rPr lang="en-US" sz="2000" dirty="0" smtClean="0"/>
              <a:t>to target </a:t>
            </a:r>
            <a:r>
              <a:rPr lang="en-US" sz="2000" dirty="0"/>
              <a:t>a specific genomic region based on a </a:t>
            </a:r>
            <a:r>
              <a:rPr lang="en-US" sz="2000" dirty="0" smtClean="0"/>
              <a:t>clinical diagnosis </a:t>
            </a:r>
            <a:r>
              <a:rPr lang="en-US" sz="2000" dirty="0"/>
              <a:t>or suspicion</a:t>
            </a:r>
            <a:endParaRPr lang="ar-JO" sz="2000" b="1" dirty="0"/>
          </a:p>
        </p:txBody>
      </p:sp>
    </p:spTree>
    <p:extLst>
      <p:ext uri="{BB962C8B-B14F-4D97-AF65-F5344CB8AC3E}">
        <p14:creationId xmlns:p14="http://schemas.microsoft.com/office/powerpoint/2010/main" val="41393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10:30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MLPA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786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2"/>
            <a:ext cx="8919883" cy="68506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6629400"/>
            <a:ext cx="5562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90800" y="5715000"/>
            <a:ext cx="914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943600" y="5711066"/>
            <a:ext cx="1143000" cy="23253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30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smtClean="0"/>
              <a:t>Two main limitations of microarrays: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Measure only the relative copy number of DNA, not translocations or balanced rearrangements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Can reveal differences of copy number that are of uncertain clinical significance which may turn out to be benign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9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" y="76198"/>
            <a:ext cx="9112356" cy="56388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90800" y="4267201"/>
            <a:ext cx="568234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505200" y="4260669"/>
            <a:ext cx="685800" cy="15893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495800" y="4953000"/>
            <a:ext cx="6858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14600" y="5334000"/>
            <a:ext cx="9144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172200" y="4260668"/>
            <a:ext cx="2209800" cy="15893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303"/>
            <a:ext cx="7220236" cy="676951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76600" y="6203950"/>
            <a:ext cx="3028406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22830" cy="685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43000" y="17417"/>
            <a:ext cx="990600" cy="21118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810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A6A6"/>
                </a:solidFill>
                <a:latin typeface="+mj-lt"/>
              </a:rPr>
              <a:t>Gene Dosage, Balance and </a:t>
            </a:r>
            <a:r>
              <a:rPr lang="en-US" sz="2400" b="1" dirty="0" smtClean="0">
                <a:solidFill>
                  <a:srgbClr val="00A6A6"/>
                </a:solidFill>
                <a:latin typeface="+mj-lt"/>
              </a:rPr>
              <a:t>Imbalance</a:t>
            </a:r>
          </a:p>
          <a:p>
            <a:endParaRPr lang="en-US" sz="2400" b="1" dirty="0">
              <a:solidFill>
                <a:srgbClr val="00A6A6"/>
              </a:solidFill>
              <a:latin typeface="+mj-lt"/>
            </a:endParaRPr>
          </a:p>
          <a:p>
            <a:r>
              <a:rPr lang="en-US" sz="2400" dirty="0">
                <a:latin typeface="+mj-lt"/>
              </a:rPr>
              <a:t>For chromosome and genomic disorders, it is the </a:t>
            </a:r>
            <a:r>
              <a:rPr lang="en-US" sz="2400" i="1" dirty="0" smtClean="0">
                <a:latin typeface="+mj-lt"/>
              </a:rPr>
              <a:t>quantitative </a:t>
            </a:r>
            <a:r>
              <a:rPr lang="en-US" sz="2400" dirty="0" smtClean="0">
                <a:latin typeface="+mj-lt"/>
              </a:rPr>
              <a:t>aspects </a:t>
            </a:r>
            <a:r>
              <a:rPr lang="en-US" sz="2400" dirty="0">
                <a:latin typeface="+mj-lt"/>
              </a:rPr>
              <a:t>of gene expression that underlie </a:t>
            </a:r>
            <a:r>
              <a:rPr lang="en-US" sz="2400" dirty="0" smtClean="0">
                <a:latin typeface="+mj-lt"/>
              </a:rPr>
              <a:t>disease, in </a:t>
            </a:r>
            <a:r>
              <a:rPr lang="en-US" sz="2400" dirty="0">
                <a:latin typeface="+mj-lt"/>
              </a:rPr>
              <a:t>contrast to single-gene disorders, in which </a:t>
            </a:r>
            <a:r>
              <a:rPr lang="en-US" sz="2400" dirty="0" smtClean="0">
                <a:latin typeface="+mj-lt"/>
              </a:rPr>
              <a:t>pathogenesis often </a:t>
            </a:r>
            <a:r>
              <a:rPr lang="en-US" sz="2400" dirty="0">
                <a:latin typeface="+mj-lt"/>
              </a:rPr>
              <a:t>reflects </a:t>
            </a:r>
            <a:r>
              <a:rPr lang="en-US" sz="2400" i="1" dirty="0">
                <a:latin typeface="+mj-lt"/>
              </a:rPr>
              <a:t>qualitative </a:t>
            </a:r>
            <a:r>
              <a:rPr lang="en-US" sz="2400" dirty="0">
                <a:latin typeface="+mj-lt"/>
              </a:rPr>
              <a:t>aspects of a gene’s </a:t>
            </a:r>
            <a:r>
              <a:rPr lang="en-US" sz="2400" dirty="0" smtClean="0">
                <a:latin typeface="+mj-lt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45379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" y="130477"/>
            <a:ext cx="9064371" cy="66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28600"/>
            <a:ext cx="8763000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rgbClr val="00A6A6"/>
                </a:solidFill>
                <a:latin typeface="+mj-lt"/>
              </a:rPr>
              <a:t>Abnormalities of Chromosome </a:t>
            </a:r>
            <a:r>
              <a:rPr lang="en-US" sz="2800" b="1" dirty="0" smtClean="0">
                <a:solidFill>
                  <a:srgbClr val="00A6A6"/>
                </a:solidFill>
                <a:latin typeface="+mj-lt"/>
              </a:rPr>
              <a:t>Number</a:t>
            </a:r>
            <a:endParaRPr lang="en-US" sz="2000" dirty="0" smtClean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latin typeface="+mj-lt"/>
              </a:rPr>
              <a:t>Heteroploid</a:t>
            </a:r>
            <a:r>
              <a:rPr lang="en-US" sz="2400" dirty="0" smtClean="0">
                <a:latin typeface="+mj-lt"/>
              </a:rPr>
              <a:t>: a human chromosome complement with any number other than 46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latin typeface="+mj-lt"/>
              </a:rPr>
              <a:t>Euploid</a:t>
            </a:r>
            <a:r>
              <a:rPr lang="en-US" sz="2400" dirty="0" smtClean="0">
                <a:latin typeface="+mj-lt"/>
              </a:rPr>
              <a:t>: an exact multiple of the haploid chromosome number (n)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diploid, triploid, tetraploid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Triploid: if extra set from mother then aborted spontaneously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	if extra set from father then abnormal degenerative 		placenta (partial </a:t>
            </a:r>
            <a:r>
              <a:rPr lang="en-US" sz="2400" dirty="0" err="1" smtClean="0">
                <a:latin typeface="+mj-lt"/>
              </a:rPr>
              <a:t>hydatidiform</a:t>
            </a:r>
            <a:r>
              <a:rPr lang="en-US" sz="2400" dirty="0" smtClean="0">
                <a:latin typeface="+mj-lt"/>
              </a:rPr>
              <a:t> mole) with a small fetus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Tetraploid: failure of completion of an early cleavage division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latin typeface="+mj-lt"/>
              </a:rPr>
              <a:t>Aneuploid</a:t>
            </a:r>
            <a:r>
              <a:rPr lang="en-US" sz="2400" dirty="0" smtClean="0">
                <a:latin typeface="+mj-lt"/>
              </a:rPr>
              <a:t>: any other chromosome number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trisomy, monosomy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trisomy 21 (Down syndrome,47,XX,+21), trisomy 13, 18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Monosomy X (Turner syndrome)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err="1" smtClean="0"/>
              <a:t>Klinefelter</a:t>
            </a:r>
            <a:r>
              <a:rPr lang="en-US" sz="2400" dirty="0" smtClean="0"/>
              <a:t> </a:t>
            </a:r>
            <a:r>
              <a:rPr lang="en-US" sz="2400" dirty="0"/>
              <a:t>syndrome XXY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0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88" t="11459" r="30673" b="1259"/>
          <a:stretch/>
        </p:blipFill>
        <p:spPr>
          <a:xfrm>
            <a:off x="3886200" y="153987"/>
            <a:ext cx="4572000" cy="6384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838200"/>
            <a:ext cx="3581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A6A6"/>
                </a:solidFill>
                <a:latin typeface="Univers-CondensedBold"/>
              </a:rPr>
              <a:t>Figure </a:t>
            </a:r>
            <a:r>
              <a:rPr lang="en-US" sz="2000" dirty="0" smtClean="0">
                <a:solidFill>
                  <a:srgbClr val="00A6A6"/>
                </a:solidFill>
                <a:latin typeface="Univers-CondensedBold"/>
              </a:rPr>
              <a:t>5-8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Chromosomal and genomic approaches to the diagnosis of trisomy 21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.</a:t>
            </a:r>
          </a:p>
          <a:p>
            <a:pPr marL="457200" indent="-457200">
              <a:spcAft>
                <a:spcPts val="600"/>
              </a:spcAft>
              <a:buAutoNum type="alphaUcPeriod"/>
            </a:pP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Karyotype</a:t>
            </a:r>
          </a:p>
          <a:p>
            <a:pPr marL="457200" indent="-457200">
              <a:spcAft>
                <a:spcPts val="600"/>
              </a:spcAft>
              <a:buAutoNum type="alphaUcPeriod"/>
            </a:pP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Interphase FISH</a:t>
            </a:r>
          </a:p>
          <a:p>
            <a:pPr marL="457200" indent="-457200">
              <a:spcAft>
                <a:spcPts val="600"/>
              </a:spcAft>
              <a:buAutoNum type="alphaUcPeriod"/>
            </a:pP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Whole-genome chromosomal microarray</a:t>
            </a:r>
          </a:p>
          <a:p>
            <a:pPr marL="457200" indent="-457200">
              <a:spcAft>
                <a:spcPts val="600"/>
              </a:spcAft>
              <a:buAutoNum type="alphaUcPeriod"/>
            </a:pP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Whole-genome sequencing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62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447" t="18750" r="8802" b="10417"/>
          <a:stretch/>
        </p:blipFill>
        <p:spPr>
          <a:xfrm>
            <a:off x="137473" y="1066800"/>
            <a:ext cx="8968996" cy="4715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3671" y="261651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Meiotic nondisjunction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4648200"/>
            <a:ext cx="38100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5-9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28600"/>
            <a:ext cx="87630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rgbClr val="00A6A6"/>
                </a:solidFill>
                <a:latin typeface="+mj-lt"/>
              </a:rPr>
              <a:t>Abnormalities of Chromosome </a:t>
            </a:r>
            <a:r>
              <a:rPr lang="en-US" sz="2800" b="1" dirty="0" smtClean="0">
                <a:solidFill>
                  <a:srgbClr val="00A6A6"/>
                </a:solidFill>
                <a:latin typeface="+mj-lt"/>
              </a:rPr>
              <a:t>Structure</a:t>
            </a:r>
            <a:endParaRPr lang="en-US" sz="2000" dirty="0" smtClean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2400" b="1" dirty="0" smtClean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b="1" dirty="0" smtClean="0">
                <a:latin typeface="+mj-lt"/>
              </a:rPr>
              <a:t>Unbalanced</a:t>
            </a:r>
            <a:r>
              <a:rPr lang="en-US" sz="2400" dirty="0" smtClean="0">
                <a:latin typeface="+mj-lt"/>
              </a:rPr>
              <a:t>: there is additional or missing material</a:t>
            </a:r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Deletion (partial monosomy), haploinsufficiency</a:t>
            </a:r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	Duplication (partial trisomy), appears less harmful</a:t>
            </a:r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Ring chromosomes</a:t>
            </a:r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Isochromosomes</a:t>
            </a:r>
          </a:p>
          <a:p>
            <a:pPr>
              <a:spcAft>
                <a:spcPts val="600"/>
              </a:spcAft>
            </a:pPr>
            <a:endParaRPr lang="en-US" sz="2400" b="1" dirty="0" smtClean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b="1" dirty="0" smtClean="0">
                <a:latin typeface="+mj-lt"/>
              </a:rPr>
              <a:t>Balanced</a:t>
            </a:r>
            <a:r>
              <a:rPr lang="en-US" sz="2400" dirty="0">
                <a:latin typeface="+mj-lt"/>
              </a:rPr>
              <a:t>: </a:t>
            </a:r>
            <a:r>
              <a:rPr lang="en-US" sz="2400" dirty="0" smtClean="0">
                <a:latin typeface="+mj-lt"/>
              </a:rPr>
              <a:t>has </a:t>
            </a:r>
            <a:r>
              <a:rPr lang="en-US" sz="2400" dirty="0">
                <a:latin typeface="+mj-lt"/>
              </a:rPr>
              <a:t>the normal complement of chromosomal </a:t>
            </a:r>
            <a:r>
              <a:rPr lang="en-US" sz="2400" dirty="0" smtClean="0">
                <a:latin typeface="+mj-lt"/>
              </a:rPr>
              <a:t>material</a:t>
            </a:r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	</a:t>
            </a:r>
            <a:r>
              <a:rPr lang="en-US" sz="2400" dirty="0" smtClean="0"/>
              <a:t>Translocations</a:t>
            </a:r>
          </a:p>
          <a:p>
            <a:pPr marL="1463040" lvl="2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Reciprocal</a:t>
            </a:r>
          </a:p>
          <a:p>
            <a:pPr marL="1463040" lvl="2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Robertsonian</a:t>
            </a:r>
            <a:endParaRPr lang="en-US" sz="2400" dirty="0"/>
          </a:p>
          <a:p>
            <a:pPr marL="54864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	</a:t>
            </a:r>
            <a:r>
              <a:rPr lang="en-US" sz="2400" dirty="0" smtClean="0"/>
              <a:t>Inversions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4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303" t="11459" r="21888" b="5209"/>
          <a:stretch/>
        </p:blipFill>
        <p:spPr>
          <a:xfrm>
            <a:off x="838200" y="152400"/>
            <a:ext cx="7391400" cy="609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6321365"/>
            <a:ext cx="670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  <a:latin typeface="Univers-CondensedBold"/>
              </a:rPr>
              <a:t>5-10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Structural rearrangements of chromosomes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79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46" t="11459" r="16033" b="10416"/>
          <a:stretch/>
        </p:blipFill>
        <p:spPr>
          <a:xfrm>
            <a:off x="30480" y="152400"/>
            <a:ext cx="89154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7200" y="5334000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95700" y="5215473"/>
            <a:ext cx="544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Figure 5-11</a:t>
            </a:r>
          </a:p>
          <a:p>
            <a:r>
              <a:rPr lang="en-US" sz="2000" b="1" dirty="0" smtClean="0"/>
              <a:t>A,</a:t>
            </a:r>
            <a:r>
              <a:rPr lang="en-US" sz="2000" dirty="0" smtClean="0"/>
              <a:t> Diagram illustrating balanced translocation </a:t>
            </a:r>
          </a:p>
          <a:p>
            <a:r>
              <a:rPr lang="en-US" sz="2000" b="1" dirty="0" smtClean="0"/>
              <a:t>B,</a:t>
            </a:r>
            <a:r>
              <a:rPr lang="en-US" sz="2000" dirty="0" smtClean="0"/>
              <a:t> Formation of </a:t>
            </a:r>
            <a:r>
              <a:rPr lang="en-US" sz="2000" b="1" dirty="0" err="1" smtClean="0"/>
              <a:t>quadrivalent</a:t>
            </a:r>
            <a:r>
              <a:rPr lang="en-US" sz="2000" dirty="0" smtClean="0"/>
              <a:t> in meiosis</a:t>
            </a:r>
          </a:p>
          <a:p>
            <a:r>
              <a:rPr lang="en-US" sz="2000" b="1" dirty="0" smtClean="0"/>
              <a:t>C,</a:t>
            </a:r>
            <a:r>
              <a:rPr lang="en-US" sz="2000" dirty="0" smtClean="0"/>
              <a:t> Patterns of segregation in a translocation carrier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52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17" t="11459" r="21303" b="6250"/>
          <a:stretch/>
        </p:blipFill>
        <p:spPr>
          <a:xfrm>
            <a:off x="1676400" y="74772"/>
            <a:ext cx="6789479" cy="5417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571212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400" b="1" dirty="0" smtClean="0">
                <a:solidFill>
                  <a:srgbClr val="0070C0"/>
                </a:solidFill>
                <a:latin typeface="Univers-CondensedBold"/>
              </a:rPr>
              <a:t>5-12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Crossing over within </a:t>
            </a:r>
            <a:r>
              <a:rPr lang="en-US" sz="2000" dirty="0">
                <a:solidFill>
                  <a:srgbClr val="FF0000"/>
                </a:solidFill>
                <a:latin typeface="Sabon-Bold"/>
              </a:rPr>
              <a:t>inversion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 loops formed at meiosis 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I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762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Paracentric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" y="3962400"/>
            <a:ext cx="15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Pericentric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62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76600" y="25908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Mosaicism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353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84582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 smtClean="0"/>
              <a:t>Cytogenetic abnormalities are present in:</a:t>
            </a:r>
          </a:p>
          <a:p>
            <a:endParaRPr lang="en-US" sz="3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1% of live births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2% of pregnancies in women &gt;35 who undergo prenatal diagnosis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50% of all spontaneous first trimester abortions</a:t>
            </a:r>
            <a:endParaRPr lang="ar-JO" sz="3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7EC7-C155-482A-8001-469D9655CE3D}" type="datetime12">
              <a:rPr lang="en-US" smtClean="0"/>
              <a:t>10:27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03F5D-5715-4561-8A2F-CFF4D3B16615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1" y="12510"/>
            <a:ext cx="3124200" cy="64017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Chromosome analysis</a:t>
            </a:r>
          </a:p>
          <a:p>
            <a:pPr>
              <a:spcAft>
                <a:spcPts val="600"/>
              </a:spcAft>
            </a:pPr>
            <a:r>
              <a:rPr lang="en-US" sz="2200" dirty="0" smtClean="0"/>
              <a:t>Cells must be capable of proliferation in culture</a:t>
            </a:r>
          </a:p>
          <a:p>
            <a:pPr>
              <a:spcAft>
                <a:spcPts val="600"/>
              </a:spcAft>
            </a:pPr>
            <a:r>
              <a:rPr lang="en-US" sz="2200" dirty="0" smtClean="0"/>
              <a:t>Most accessible cells are white blood cells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Cells are stimulated to divide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Arrested in metaphase with chemicals inhibiting mitotic spindle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Treated with hypotonic solution to release chromosomes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Chromosomes are fixed, spread on slides, and stained</a:t>
            </a:r>
            <a:endParaRPr lang="ar-JO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27" y="533400"/>
            <a:ext cx="5715000" cy="484822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71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810E-B4A4-4C78-9158-1AC3C7CD1E6F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3000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 smtClean="0"/>
              <a:t>Clinical indications for chromosome and genome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Problems of early growth and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Stillbirth and neonatal death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incidence of </a:t>
            </a:r>
            <a:r>
              <a:rPr lang="en-US" sz="2500" dirty="0" err="1" smtClean="0"/>
              <a:t>chr</a:t>
            </a:r>
            <a:r>
              <a:rPr lang="en-US" sz="2500" dirty="0" smtClean="0"/>
              <a:t> </a:t>
            </a:r>
            <a:r>
              <a:rPr lang="en-US" sz="2500" dirty="0" err="1" smtClean="0"/>
              <a:t>abn</a:t>
            </a:r>
            <a:r>
              <a:rPr lang="en-US" sz="2500" dirty="0" smtClean="0"/>
              <a:t> in stillbirth and neonatal deaths is 10% compared to 1% in live births</a:t>
            </a:r>
            <a:endParaRPr lang="en-US" sz="2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Fertility problems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500" dirty="0" err="1" smtClean="0"/>
              <a:t>Chr</a:t>
            </a:r>
            <a:r>
              <a:rPr lang="en-US" sz="2500" dirty="0" smtClean="0"/>
              <a:t> </a:t>
            </a:r>
            <a:r>
              <a:rPr lang="en-US" sz="2500" dirty="0" err="1" smtClean="0"/>
              <a:t>abn</a:t>
            </a:r>
            <a:r>
              <a:rPr lang="en-US" sz="2500" dirty="0" smtClean="0"/>
              <a:t> is found in 3-6% of infertility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Family history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Neoplasia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Pregnancy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For woman older than 35 </a:t>
            </a:r>
          </a:p>
          <a:p>
            <a:endParaRPr lang="ar-JO" sz="2500" dirty="0"/>
          </a:p>
        </p:txBody>
      </p:sp>
    </p:spTree>
    <p:extLst>
      <p:ext uri="{BB962C8B-B14F-4D97-AF65-F5344CB8AC3E}">
        <p14:creationId xmlns:p14="http://schemas.microsoft.com/office/powerpoint/2010/main" val="376161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7196-D964-45E8-AFB3-9F64CBBCC02F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t="18749" r="43125" b="15626"/>
          <a:stretch/>
        </p:blipFill>
        <p:spPr>
          <a:xfrm>
            <a:off x="152400" y="12032"/>
            <a:ext cx="5410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266700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 smtClean="0"/>
              <a:t>G banding</a:t>
            </a:r>
            <a:endParaRPr lang="ar-JO" sz="3000" b="1" dirty="0"/>
          </a:p>
        </p:txBody>
      </p:sp>
    </p:spTree>
    <p:extLst>
      <p:ext uri="{BB962C8B-B14F-4D97-AF65-F5344CB8AC3E}">
        <p14:creationId xmlns:p14="http://schemas.microsoft.com/office/powerpoint/2010/main" val="353504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F9F-9A96-49EC-8C77-AAF9A8394526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75" t="12500" r="18125" b="5959"/>
          <a:stretch/>
        </p:blipFill>
        <p:spPr>
          <a:xfrm>
            <a:off x="152400" y="18263"/>
            <a:ext cx="6291072" cy="6839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381000"/>
            <a:ext cx="190500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 smtClean="0"/>
              <a:t>karyotype</a:t>
            </a:r>
            <a:endParaRPr lang="ar-JO" sz="3000" b="1" dirty="0"/>
          </a:p>
        </p:txBody>
      </p:sp>
    </p:spTree>
    <p:extLst>
      <p:ext uri="{BB962C8B-B14F-4D97-AF65-F5344CB8AC3E}">
        <p14:creationId xmlns:p14="http://schemas.microsoft.com/office/powerpoint/2010/main" val="14854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F9F-9A96-49EC-8C77-AAF9A8394526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251" t="12500" r="16249" b="3906"/>
          <a:stretch/>
        </p:blipFill>
        <p:spPr>
          <a:xfrm>
            <a:off x="914400" y="17085"/>
            <a:ext cx="6912864" cy="68488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86000" y="6553200"/>
            <a:ext cx="3810000" cy="1682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10:27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51"/>
            <a:ext cx="4567428" cy="67971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6629400"/>
            <a:ext cx="2667000" cy="172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51266" y="6381734"/>
            <a:ext cx="568234" cy="22228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" y="304800"/>
            <a:ext cx="415834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8140" y="6579203"/>
            <a:ext cx="1551432" cy="22228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450</Words>
  <Application>Microsoft Office PowerPoint</Application>
  <PresentationFormat>On-screen Show (4:3)</PresentationFormat>
  <Paragraphs>141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Sabon-Bold</vt:lpstr>
      <vt:lpstr>Univers-CondensedBold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Asem</dc:creator>
  <cp:lastModifiedBy>JUST</cp:lastModifiedBy>
  <cp:revision>85</cp:revision>
  <dcterms:created xsi:type="dcterms:W3CDTF">2017-09-16T08:24:50Z</dcterms:created>
  <dcterms:modified xsi:type="dcterms:W3CDTF">2023-11-03T19:31:33Z</dcterms:modified>
</cp:coreProperties>
</file>